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-1854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1CA4A-04CA-4D94-AB5D-ECBF16C7A0A3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AA71D-29B7-4BE3-9180-3A4B8886DF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079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" y="0"/>
            <a:ext cx="9906733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2095" y="1811864"/>
            <a:ext cx="5751272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095" y="3598328"/>
            <a:ext cx="5751272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70869" y="5054602"/>
            <a:ext cx="729382" cy="279400"/>
          </a:xfrm>
        </p:spPr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82095" y="5054602"/>
            <a:ext cx="4403598" cy="2794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5427" y="5054602"/>
            <a:ext cx="447940" cy="279400"/>
          </a:xfrm>
        </p:spPr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88144" y="3471329"/>
            <a:ext cx="553917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938" y="4815415"/>
            <a:ext cx="7365295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11782" y="1032934"/>
            <a:ext cx="7682439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4938" y="5382153"/>
            <a:ext cx="7365295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13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938" y="906873"/>
            <a:ext cx="7365295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4937" y="4275666"/>
            <a:ext cx="7365297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85005" y="4140199"/>
            <a:ext cx="715696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068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528" y="982132"/>
            <a:ext cx="6933604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33550" y="3352800"/>
            <a:ext cx="6383865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4935" y="4343401"/>
            <a:ext cx="7365300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920800" y="905362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69629" y="2827870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85005" y="4140199"/>
            <a:ext cx="71451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712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941" y="3308581"/>
            <a:ext cx="7365289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4940" y="4777381"/>
            <a:ext cx="736529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716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6868" y="982132"/>
            <a:ext cx="6852265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274940" y="3639312"/>
            <a:ext cx="7365291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4937" y="4529667"/>
            <a:ext cx="7365297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951232" y="896895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87280" y="260772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85005" y="3429000"/>
            <a:ext cx="71451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037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937" y="982132"/>
            <a:ext cx="7365295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74940" y="3566160"/>
            <a:ext cx="7365291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4938" y="4470401"/>
            <a:ext cx="7365295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85009" y="3429000"/>
            <a:ext cx="715695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998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4937" y="2490136"/>
            <a:ext cx="7365297" cy="3385733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85005" y="2354670"/>
            <a:ext cx="715695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516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6389" y="906874"/>
            <a:ext cx="1753841" cy="496899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4940" y="906874"/>
            <a:ext cx="5325135" cy="4968993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765971" y="906874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57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85004" y="2356260"/>
            <a:ext cx="71451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72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004" y="1641413"/>
            <a:ext cx="7145162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004" y="3734860"/>
            <a:ext cx="7145162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385005" y="3599392"/>
            <a:ext cx="714516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00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85004" y="2356260"/>
            <a:ext cx="71451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938" y="915338"/>
            <a:ext cx="7365295" cy="13038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4938" y="2487168"/>
            <a:ext cx="3615690" cy="3447288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248" y="2487168"/>
            <a:ext cx="3615690" cy="3447288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01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4940" y="2658533"/>
            <a:ext cx="361569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4940" y="3243263"/>
            <a:ext cx="3615690" cy="270662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8651" y="2658533"/>
            <a:ext cx="361569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8651" y="3243263"/>
            <a:ext cx="3615690" cy="270662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385005" y="2354670"/>
            <a:ext cx="71451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6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938" y="915338"/>
            <a:ext cx="7365296" cy="13038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85005" y="2354670"/>
            <a:ext cx="71451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16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31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937" y="1388534"/>
            <a:ext cx="27481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401" y="982133"/>
            <a:ext cx="4176834" cy="4893735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4937" y="3031065"/>
            <a:ext cx="27481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85005" y="2912533"/>
            <a:ext cx="252806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9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937" y="1883832"/>
            <a:ext cx="3934886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4992" y="1032933"/>
            <a:ext cx="3173585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4938" y="3255432"/>
            <a:ext cx="3934884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88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915173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4938" y="915338"/>
            <a:ext cx="7365295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4937" y="2490136"/>
            <a:ext cx="7365297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6393" y="5960533"/>
            <a:ext cx="124397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9AC1F4E-AE68-4400-93DD-7A0FBBF207D6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4938" y="5960533"/>
            <a:ext cx="5530056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1765" y="5960533"/>
            <a:ext cx="428469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2D8F97-405C-47CD-9CA3-00F999A6F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0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65728" y="1232797"/>
            <a:ext cx="1162703" cy="3174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3" dirty="0"/>
              <a:t>議案の決定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5664" y="1552589"/>
            <a:ext cx="2939216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/>
              <a:t>総会に諮る内容について、会長の提案や役員会で</a:t>
            </a:r>
            <a:r>
              <a:rPr lang="ja-JP" altLang="en-US" sz="1463" dirty="0" smtClean="0"/>
              <a:t>決定</a:t>
            </a:r>
            <a:r>
              <a:rPr lang="ja-JP" altLang="en-US" sz="1463" dirty="0"/>
              <a:t>する</a:t>
            </a:r>
          </a:p>
        </p:txBody>
      </p:sp>
      <p:sp>
        <p:nvSpPr>
          <p:cNvPr id="6" name="下矢印 5"/>
          <p:cNvSpPr/>
          <p:nvPr/>
        </p:nvSpPr>
        <p:spPr>
          <a:xfrm>
            <a:off x="1123994" y="2151935"/>
            <a:ext cx="175962" cy="50580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3738" y="2752727"/>
            <a:ext cx="2430880" cy="3174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3" dirty="0"/>
              <a:t>議案書・書面表決書を配布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3738" y="3119173"/>
            <a:ext cx="2480148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/>
              <a:t>議案書（総会資料）及び書面表決書を会員へ配布</a:t>
            </a:r>
            <a:r>
              <a:rPr lang="ja-JP" altLang="en-US" sz="1463" dirty="0" smtClean="0"/>
              <a:t>する</a:t>
            </a:r>
            <a:endParaRPr lang="en-US" altLang="ja-JP" sz="1463" dirty="0"/>
          </a:p>
        </p:txBody>
      </p:sp>
      <p:sp>
        <p:nvSpPr>
          <p:cNvPr id="10" name="下矢印 9"/>
          <p:cNvSpPr/>
          <p:nvPr/>
        </p:nvSpPr>
        <p:spPr>
          <a:xfrm>
            <a:off x="1142523" y="3830050"/>
            <a:ext cx="175962" cy="50580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63738" y="4522252"/>
            <a:ext cx="2245144" cy="3174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3" dirty="0"/>
              <a:t>書面表決書の回収・集計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63738" y="4922647"/>
            <a:ext cx="5953037" cy="1300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/>
              <a:t>提出された書面表決書の結果で、総会が議決されたもの</a:t>
            </a:r>
            <a:r>
              <a:rPr lang="ja-JP" altLang="en-US" sz="1463" dirty="0" smtClean="0"/>
              <a:t>とする</a:t>
            </a:r>
            <a:endParaRPr lang="en-US" altLang="ja-JP" sz="1463" dirty="0"/>
          </a:p>
          <a:p>
            <a:endParaRPr lang="en-US" altLang="ja-JP" sz="1463" dirty="0" smtClean="0"/>
          </a:p>
          <a:p>
            <a:r>
              <a:rPr lang="en-US" altLang="ja-JP" sz="1463" dirty="0" smtClean="0"/>
              <a:t>※</a:t>
            </a:r>
            <a:r>
              <a:rPr lang="ja-JP" altLang="en-US" sz="1463" dirty="0" smtClean="0"/>
              <a:t>各自治組織の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総会成立に関する要件</a:t>
            </a:r>
            <a:r>
              <a:rPr lang="ja-JP" altLang="en-US" sz="1463" dirty="0" smtClean="0"/>
              <a:t>に注意する</a:t>
            </a:r>
            <a:endParaRPr lang="en-US" altLang="ja-JP" sz="1463" dirty="0" smtClean="0"/>
          </a:p>
          <a:p>
            <a:r>
              <a:rPr lang="ja-JP" altLang="en-US" sz="1463" dirty="0"/>
              <a:t>　 </a:t>
            </a:r>
            <a:r>
              <a:rPr lang="ja-JP" altLang="en-US" sz="1463" dirty="0" smtClean="0"/>
              <a:t>（例：</a:t>
            </a:r>
            <a:r>
              <a:rPr lang="en-US" altLang="ja-JP" sz="1463" dirty="0" smtClean="0"/>
              <a:t>1/3</a:t>
            </a:r>
            <a:r>
              <a:rPr lang="ja-JP" altLang="en-US" sz="1463" dirty="0" smtClean="0"/>
              <a:t>以上の出席が必要等）</a:t>
            </a:r>
            <a:endParaRPr lang="en-US" altLang="ja-JP" sz="1463" dirty="0" smtClean="0"/>
          </a:p>
          <a:p>
            <a:r>
              <a:rPr lang="en-US" altLang="ja-JP" sz="1463" dirty="0" smtClean="0"/>
              <a:t>※</a:t>
            </a:r>
            <a:r>
              <a:rPr lang="ja-JP" altLang="en-US" sz="1463" dirty="0" smtClean="0"/>
              <a:t>認可地縁団体については、別途ホームページをご確認ください</a:t>
            </a:r>
            <a:endParaRPr lang="en-US" altLang="ja-JP" sz="1463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35618" y="1199523"/>
            <a:ext cx="2278120" cy="3174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3" dirty="0" smtClean="0"/>
              <a:t>書面議決結果報告の</a:t>
            </a:r>
            <a:r>
              <a:rPr lang="ja-JP" altLang="en-US" sz="1463" dirty="0"/>
              <a:t>送付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68173" y="1705698"/>
            <a:ext cx="2971604" cy="191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 smtClean="0"/>
              <a:t>書面議決結果報告を</a:t>
            </a:r>
            <a:r>
              <a:rPr lang="ja-JP" altLang="en-US" sz="1463" dirty="0"/>
              <a:t>作成し、</a:t>
            </a:r>
            <a:r>
              <a:rPr lang="ja-JP" altLang="en-US" sz="1463" dirty="0" smtClean="0"/>
              <a:t>書面議決の</a:t>
            </a:r>
            <a:r>
              <a:rPr lang="ja-JP" altLang="en-US" sz="1463" dirty="0"/>
              <a:t>結果を会員へ</a:t>
            </a:r>
            <a:r>
              <a:rPr lang="ja-JP" altLang="en-US" sz="1463" dirty="0" smtClean="0"/>
              <a:t>お知らせする</a:t>
            </a:r>
            <a:endParaRPr lang="en-US" altLang="ja-JP" sz="1463" dirty="0" smtClean="0"/>
          </a:p>
          <a:p>
            <a:endParaRPr lang="en-US" altLang="ja-JP" sz="1463" dirty="0"/>
          </a:p>
          <a:p>
            <a:r>
              <a:rPr lang="ja-JP" altLang="en-US" sz="1463" dirty="0" smtClean="0"/>
              <a:t>（結果報告に記載する事項）</a:t>
            </a:r>
            <a:endParaRPr lang="en-US" altLang="ja-JP" sz="1463" dirty="0"/>
          </a:p>
          <a:p>
            <a:r>
              <a:rPr lang="ja-JP" altLang="en-US" sz="1200" dirty="0" smtClean="0"/>
              <a:t>・議決した</a:t>
            </a:r>
            <a:r>
              <a:rPr lang="ja-JP" altLang="en-US" sz="1200" dirty="0"/>
              <a:t>提案事項</a:t>
            </a:r>
            <a:endParaRPr lang="en-US" altLang="ja-JP" sz="1200" dirty="0"/>
          </a:p>
          <a:p>
            <a:r>
              <a:rPr lang="ja-JP" altLang="en-US" sz="1200" dirty="0" smtClean="0"/>
              <a:t>・</a:t>
            </a:r>
            <a:r>
              <a:rPr lang="ja-JP" altLang="en-US" sz="1200" dirty="0"/>
              <a:t>議案を提案した者</a:t>
            </a:r>
            <a:endParaRPr lang="en-US" altLang="ja-JP" sz="1200" dirty="0"/>
          </a:p>
          <a:p>
            <a:r>
              <a:rPr lang="ja-JP" altLang="en-US" sz="1200" dirty="0" smtClean="0"/>
              <a:t>・</a:t>
            </a:r>
            <a:r>
              <a:rPr lang="ja-JP" altLang="en-US" sz="1200" dirty="0"/>
              <a:t>議決</a:t>
            </a:r>
            <a:r>
              <a:rPr lang="ja-JP" altLang="en-US" sz="1200" dirty="0" smtClean="0"/>
              <a:t>が</a:t>
            </a:r>
            <a:r>
              <a:rPr lang="ja-JP" altLang="en-US" sz="1200" dirty="0"/>
              <a:t>あったとみなした日</a:t>
            </a:r>
            <a:endParaRPr lang="en-US" altLang="ja-JP" sz="1200" dirty="0"/>
          </a:p>
          <a:p>
            <a:r>
              <a:rPr lang="ja-JP" altLang="en-US" sz="1200" dirty="0" smtClean="0"/>
              <a:t>・結果報告作成</a:t>
            </a:r>
            <a:r>
              <a:rPr lang="ja-JP" altLang="en-US" sz="1200" dirty="0"/>
              <a:t>にあたった</a:t>
            </a:r>
            <a:r>
              <a:rPr lang="ja-JP" altLang="en-US" sz="1200" dirty="0" smtClean="0"/>
              <a:t>代表者名</a:t>
            </a:r>
            <a:endParaRPr lang="en-US" altLang="ja-JP" sz="1200" dirty="0" smtClean="0"/>
          </a:p>
          <a:p>
            <a:r>
              <a:rPr lang="ja-JP" altLang="en-US" sz="1200" dirty="0" smtClean="0"/>
              <a:t>・その他自治組織の規約で定められた事項</a:t>
            </a:r>
            <a:endParaRPr lang="en-US" altLang="ja-JP" sz="1200" dirty="0" smtClean="0"/>
          </a:p>
        </p:txBody>
      </p:sp>
      <p:sp>
        <p:nvSpPr>
          <p:cNvPr id="21" name="下矢印 20"/>
          <p:cNvSpPr/>
          <p:nvPr/>
        </p:nvSpPr>
        <p:spPr>
          <a:xfrm>
            <a:off x="4572716" y="3815435"/>
            <a:ext cx="175962" cy="50580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68594" y="4526172"/>
            <a:ext cx="1584206" cy="3174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3" dirty="0" smtClean="0"/>
              <a:t>書面議決の</a:t>
            </a:r>
            <a:r>
              <a:rPr lang="ja-JP" altLang="en-US" sz="1463" dirty="0"/>
              <a:t>完了</a:t>
            </a:r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6556982" y="612406"/>
            <a:ext cx="30151" cy="5591303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946524" y="674975"/>
            <a:ext cx="1721582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63" b="1" dirty="0" smtClean="0"/>
              <a:t>書面議決の</a:t>
            </a:r>
            <a:r>
              <a:rPr lang="ja-JP" altLang="en-US" sz="1463" b="1" dirty="0"/>
              <a:t>規約について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590040" y="1358252"/>
            <a:ext cx="26194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自治組織によっては、総会成立の要件が</a:t>
            </a:r>
            <a:r>
              <a:rPr lang="ja-JP" altLang="en-US" sz="1600" dirty="0" smtClean="0"/>
              <a:t>書面議決に</a:t>
            </a:r>
            <a:r>
              <a:rPr lang="ja-JP" altLang="en-US" sz="1600" dirty="0"/>
              <a:t>ふさわしくないものや、</a:t>
            </a:r>
            <a:r>
              <a:rPr lang="ja-JP" altLang="en-US" sz="1600" dirty="0" smtClean="0"/>
              <a:t>書面議決の</a:t>
            </a:r>
            <a:r>
              <a:rPr lang="ja-JP" altLang="en-US" sz="1600" dirty="0"/>
              <a:t>方法が定められていない場合がございます。その場合には書面での表決を行い、対面での総会が開催できるようになった際に、</a:t>
            </a:r>
            <a:r>
              <a:rPr lang="ja-JP" altLang="en-US" sz="1600" dirty="0">
                <a:solidFill>
                  <a:srgbClr val="FF0000"/>
                </a:solidFill>
              </a:rPr>
              <a:t>遡って規約の改定（</a:t>
            </a:r>
            <a:r>
              <a:rPr lang="ja-JP" altLang="en-US" sz="1600" dirty="0" smtClean="0">
                <a:solidFill>
                  <a:srgbClr val="FF0000"/>
                </a:solidFill>
              </a:rPr>
              <a:t>書面議決に</a:t>
            </a:r>
            <a:r>
              <a:rPr lang="ja-JP" altLang="en-US" sz="1600" dirty="0">
                <a:solidFill>
                  <a:srgbClr val="FF0000"/>
                </a:solidFill>
              </a:rPr>
              <a:t>より開催した定期総会等の効力を補完するもの）</a:t>
            </a:r>
            <a:r>
              <a:rPr lang="ja-JP" altLang="en-US" sz="1600" dirty="0"/>
              <a:t>をしていただくことが望まれます。</a:t>
            </a:r>
            <a:endParaRPr lang="en-US" altLang="ja-JP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625815" y="4449383"/>
            <a:ext cx="258366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例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令和</a:t>
            </a:r>
            <a:r>
              <a:rPr lang="en-US" altLang="ja-JP" sz="1200" dirty="0">
                <a:latin typeface="+mn-ea"/>
              </a:rPr>
              <a:t>4</a:t>
            </a:r>
            <a:r>
              <a:rPr lang="ja-JP" altLang="en-US" sz="1200" dirty="0">
                <a:latin typeface="+mn-ea"/>
              </a:rPr>
              <a:t>年</a:t>
            </a:r>
            <a:r>
              <a:rPr lang="en-US" altLang="ja-JP" sz="1200" dirty="0">
                <a:latin typeface="+mn-ea"/>
              </a:rPr>
              <a:t>3</a:t>
            </a:r>
            <a:r>
              <a:rPr lang="ja-JP" altLang="en-US" sz="1200" dirty="0">
                <a:latin typeface="+mn-ea"/>
              </a:rPr>
              <a:t>月</a:t>
            </a:r>
            <a:r>
              <a:rPr lang="en-US" altLang="ja-JP" sz="1200" dirty="0">
                <a:latin typeface="+mn-ea"/>
              </a:rPr>
              <a:t>1</a:t>
            </a:r>
            <a:r>
              <a:rPr lang="ja-JP" altLang="en-US" sz="1200" dirty="0">
                <a:latin typeface="+mn-ea"/>
              </a:rPr>
              <a:t>日に総会を</a:t>
            </a:r>
            <a:r>
              <a:rPr lang="ja-JP" altLang="en-US" sz="1200" dirty="0" smtClean="0">
                <a:latin typeface="+mn-ea"/>
              </a:rPr>
              <a:t>書面議決する</a:t>
            </a:r>
            <a:endParaRPr lang="en-US" altLang="ja-JP" sz="1200" dirty="0">
              <a:latin typeface="+mn-ea"/>
            </a:endParaRPr>
          </a:p>
          <a:p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令和</a:t>
            </a:r>
            <a:r>
              <a:rPr lang="en-US" altLang="ja-JP" sz="1200" dirty="0">
                <a:latin typeface="+mn-ea"/>
              </a:rPr>
              <a:t>4</a:t>
            </a:r>
            <a:r>
              <a:rPr lang="ja-JP" altLang="en-US" sz="1200" dirty="0">
                <a:latin typeface="+mn-ea"/>
              </a:rPr>
              <a:t>年</a:t>
            </a:r>
            <a:r>
              <a:rPr lang="en-US" altLang="ja-JP" sz="1200" dirty="0">
                <a:latin typeface="+mn-ea"/>
              </a:rPr>
              <a:t>8</a:t>
            </a:r>
            <a:r>
              <a:rPr lang="ja-JP" altLang="en-US" sz="1200" dirty="0">
                <a:latin typeface="+mn-ea"/>
              </a:rPr>
              <a:t>月</a:t>
            </a:r>
            <a:r>
              <a:rPr lang="en-US" altLang="ja-JP" sz="1200" dirty="0">
                <a:latin typeface="+mn-ea"/>
              </a:rPr>
              <a:t>1</a:t>
            </a:r>
            <a:r>
              <a:rPr lang="ja-JP" altLang="en-US" sz="1200" dirty="0">
                <a:latin typeface="+mn-ea"/>
              </a:rPr>
              <a:t>日に対面による総会開催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令和</a:t>
            </a:r>
            <a:r>
              <a:rPr lang="en-US" altLang="ja-JP" sz="1200" dirty="0">
                <a:latin typeface="+mn-ea"/>
              </a:rPr>
              <a:t>4</a:t>
            </a:r>
            <a:r>
              <a:rPr lang="ja-JP" altLang="en-US" sz="1200" dirty="0">
                <a:latin typeface="+mn-ea"/>
              </a:rPr>
              <a:t>年</a:t>
            </a:r>
            <a:r>
              <a:rPr lang="en-US" altLang="ja-JP" sz="1200" dirty="0">
                <a:latin typeface="+mn-ea"/>
              </a:rPr>
              <a:t>3</a:t>
            </a:r>
            <a:r>
              <a:rPr lang="ja-JP" altLang="en-US" sz="1200" dirty="0">
                <a:latin typeface="+mn-ea"/>
              </a:rPr>
              <a:t>月</a:t>
            </a:r>
            <a:r>
              <a:rPr lang="en-US" altLang="ja-JP" sz="1200" dirty="0">
                <a:latin typeface="+mn-ea"/>
              </a:rPr>
              <a:t>1</a:t>
            </a:r>
            <a:r>
              <a:rPr lang="ja-JP" altLang="en-US" sz="1200" dirty="0">
                <a:latin typeface="+mn-ea"/>
              </a:rPr>
              <a:t>日付で総会成立の要件が</a:t>
            </a:r>
            <a:r>
              <a:rPr lang="ja-JP" altLang="en-US" sz="1200" dirty="0" smtClean="0">
                <a:latin typeface="+mn-ea"/>
              </a:rPr>
              <a:t>書面議決で</a:t>
            </a:r>
            <a:r>
              <a:rPr lang="ja-JP" altLang="en-US" sz="1200" dirty="0">
                <a:latin typeface="+mn-ea"/>
              </a:rPr>
              <a:t>可能になるような規約の変更の承認を得る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57163" y="612406"/>
            <a:ext cx="6185764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コロナ禍等における書面議決を</a:t>
            </a:r>
            <a:r>
              <a:rPr lang="ja-JP" altLang="en-US" sz="19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行うための流れ（例）</a:t>
            </a:r>
          </a:p>
        </p:txBody>
      </p:sp>
      <p:cxnSp>
        <p:nvCxnSpPr>
          <p:cNvPr id="5" name="カギ線コネクタ 4"/>
          <p:cNvCxnSpPr/>
          <p:nvPr/>
        </p:nvCxnSpPr>
        <p:spPr>
          <a:xfrm flipV="1">
            <a:off x="3025370" y="1358252"/>
            <a:ext cx="826736" cy="3322729"/>
          </a:xfrm>
          <a:prstGeom prst="bentConnector3">
            <a:avLst>
              <a:gd name="adj1" fmla="val 57444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0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ガニック">
  <a:themeElements>
    <a:clrScheme name="オーガニック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オーガニック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オーガニック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96</TotalTime>
  <Words>297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オーガニック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凌</dc:creator>
  <cp:lastModifiedBy>井上　凌</cp:lastModifiedBy>
  <cp:revision>17</cp:revision>
  <dcterms:created xsi:type="dcterms:W3CDTF">2022-01-20T06:51:16Z</dcterms:created>
  <dcterms:modified xsi:type="dcterms:W3CDTF">2022-01-27T23:38:34Z</dcterms:modified>
</cp:coreProperties>
</file>