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Sheet1!$B$25</c:f>
              <c:strCache>
                <c:ptCount val="1"/>
              </c:strCache>
            </c:strRef>
          </c:tx>
          <c:spPr>
            <a:solidFill>
              <a:srgbClr val="CCFF99"/>
            </a:solidFill>
            <a:ln w="9525">
              <a:solidFill>
                <a:schemeClr val="accent1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DE-4486-BCFE-9292B72CED83}"/>
              </c:ext>
            </c:extLst>
          </c:dPt>
          <c:dPt>
            <c:idx val="1"/>
            <c:invertIfNegative val="0"/>
            <c:bubble3D val="0"/>
            <c:spPr>
              <a:solidFill>
                <a:srgbClr val="FF99FF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DE-4486-BCFE-9292B72CED8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66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DE-4486-BCFE-9292B72CED83}"/>
              </c:ext>
            </c:extLst>
          </c:dPt>
          <c:dPt>
            <c:idx val="3"/>
            <c:invertIfNegative val="0"/>
            <c:bubble3D val="0"/>
            <c:spPr>
              <a:solidFill>
                <a:srgbClr val="FFFF66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8DE-4486-BCFE-9292B72CED83}"/>
              </c:ext>
            </c:extLst>
          </c:dPt>
          <c:dPt>
            <c:idx val="4"/>
            <c:invertIfNegative val="0"/>
            <c:bubble3D val="0"/>
            <c:spPr>
              <a:solidFill>
                <a:srgbClr val="CCFF33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8DE-4486-BCFE-9292B72CED83}"/>
              </c:ext>
            </c:extLst>
          </c:dPt>
          <c:dPt>
            <c:idx val="5"/>
            <c:invertIfNegative val="0"/>
            <c:bubble3D val="0"/>
            <c:spPr>
              <a:solidFill>
                <a:srgbClr val="CCFF33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8DE-4486-BCFE-9292B72CED83}"/>
              </c:ext>
            </c:extLst>
          </c:dPt>
          <c:dLbls>
            <c:dLbl>
              <c:idx val="0"/>
              <c:layout>
                <c:manualLayout>
                  <c:x val="1.28858183552989E-2"/>
                  <c:y val="-8.6963175574559185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2400" b="0" dirty="0">
                        <a:solidFill>
                          <a:schemeClr val="tx1"/>
                        </a:solidFill>
                        <a:latin typeface="HGP創英角ﾎﾟｯﾌﾟ体" pitchFamily="50" charset="-128"/>
                        <a:ea typeface="HGP創英角ﾎﾟｯﾌﾟ体" pitchFamily="50" charset="-128"/>
                      </a:rPr>
                      <a:t>0.9</a:t>
                    </a:r>
                    <a:endParaRPr lang="en-US" alt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DE-4486-BCFE-9292B72CED83}"/>
                </c:ext>
              </c:extLst>
            </c:dLbl>
            <c:dLbl>
              <c:idx val="1"/>
              <c:layout>
                <c:manualLayout>
                  <c:x val="8.5663216208837802E-3"/>
                  <c:y val="2.9630275021860992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z="2400" b="0" dirty="0">
                        <a:solidFill>
                          <a:srgbClr val="C00000"/>
                        </a:solidFill>
                        <a:latin typeface="HGP創英角ﾎﾟｯﾌﾟ体" pitchFamily="50" charset="-128"/>
                        <a:ea typeface="HGP創英角ﾎﾟｯﾌﾟ体" pitchFamily="50" charset="-128"/>
                      </a:rPr>
                      <a:t>1.7</a:t>
                    </a:r>
                    <a:endParaRPr lang="en-US" altLang="en-US" dirty="0">
                      <a:solidFill>
                        <a:srgbClr val="C0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DE-4486-BCFE-9292B72CED83}"/>
                </c:ext>
              </c:extLst>
            </c:dLbl>
            <c:dLbl>
              <c:idx val="2"/>
              <c:layout>
                <c:manualLayout>
                  <c:x val="1.27806085660722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DE-4486-BCFE-9292B72CED83}"/>
                </c:ext>
              </c:extLst>
            </c:dLbl>
            <c:dLbl>
              <c:idx val="3"/>
              <c:layout>
                <c:manualLayout>
                  <c:x val="1.1523561558770469E-2"/>
                  <c:y val="2.6088501232205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DE-4486-BCFE-9292B72CED83}"/>
                </c:ext>
              </c:extLst>
            </c:dLbl>
            <c:dLbl>
              <c:idx val="4"/>
              <c:layout>
                <c:manualLayout>
                  <c:x val="9.9335168032827319E-3"/>
                  <c:y val="2.5992423143396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DE-4486-BCFE-9292B72CED83}"/>
                </c:ext>
              </c:extLst>
            </c:dLbl>
            <c:dLbl>
              <c:idx val="5"/>
              <c:layout>
                <c:manualLayout>
                  <c:x val="1.5046989181631299E-2"/>
                  <c:y val="2.8570067801797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8DE-4486-BCFE-9292B72CED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0">
                    <a:latin typeface="HGP創英角ﾎﾟｯﾌﾟ体" pitchFamily="50" charset="-128"/>
                    <a:ea typeface="HGP創英角ﾎﾟｯﾌﾟ体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Sheet1!$A$26:$A$31</c:f>
              <c:strCache>
                <c:ptCount val="6"/>
                <c:pt idx="0">
                  <c:v>その他</c:v>
                </c:pt>
                <c:pt idx="1">
                  <c:v>救助隊に</c:v>
                </c:pt>
                <c:pt idx="2">
                  <c:v>通行人に</c:v>
                </c:pt>
                <c:pt idx="3">
                  <c:v>友人や隣人に</c:v>
                </c:pt>
                <c:pt idx="4">
                  <c:v>家族で</c:v>
                </c:pt>
                <c:pt idx="5">
                  <c:v>自力で</c:v>
                </c:pt>
              </c:strCache>
            </c:strRef>
          </c:cat>
          <c:val>
            <c:numRef>
              <c:f>Sheet1!$B$26:$B$31</c:f>
              <c:numCache>
                <c:formatCode>General</c:formatCode>
                <c:ptCount val="6"/>
                <c:pt idx="0">
                  <c:v>0.9</c:v>
                </c:pt>
                <c:pt idx="1">
                  <c:v>1.7</c:v>
                </c:pt>
                <c:pt idx="2">
                  <c:v>2.6</c:v>
                </c:pt>
                <c:pt idx="3">
                  <c:v>28.1</c:v>
                </c:pt>
                <c:pt idx="4">
                  <c:v>31.9</c:v>
                </c:pt>
                <c:pt idx="5">
                  <c:v>34.9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8DE-4486-BCFE-9292B72CE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338304"/>
        <c:axId val="96339840"/>
        <c:axId val="0"/>
      </c:bar3DChart>
      <c:catAx>
        <c:axId val="963383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0">
                <a:latin typeface="HGP創英角ﾎﾟｯﾌﾟ体" pitchFamily="50" charset="-128"/>
                <a:ea typeface="HGP創英角ﾎﾟｯﾌﾟ体" pitchFamily="50" charset="-128"/>
              </a:defRPr>
            </a:pPr>
            <a:endParaRPr lang="ja-JP"/>
          </a:p>
        </c:txPr>
        <c:crossAx val="96339840"/>
        <c:crosses val="autoZero"/>
        <c:auto val="1"/>
        <c:lblAlgn val="ctr"/>
        <c:lblOffset val="100"/>
        <c:noMultiLvlLbl val="0"/>
      </c:catAx>
      <c:valAx>
        <c:axId val="963398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96338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95781-E34C-4085-9B84-6E4F0030ED9E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B0381-735A-4AD5-8133-0F152EC0E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7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101" y="4686300"/>
            <a:ext cx="5431085" cy="4440238"/>
          </a:xfrm>
        </p:spPr>
        <p:txBody>
          <a:bodyPr/>
          <a:lstStyle/>
          <a:p>
            <a:endParaRPr lang="en-US" altLang="ja-JP" sz="14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5F403-76C9-4BA2-A153-86EFE7A4C5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6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9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54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72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82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08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89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93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78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34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2ECF-EF36-4CF1-8796-217742E0AE8D}" type="datetimeFigureOut">
              <a:rPr kumimoji="1" lang="ja-JP" altLang="en-US" smtClean="0"/>
              <a:t>2019/5/8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D877E-5C01-4240-BA5A-50CB15159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79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5068" y="2204864"/>
            <a:ext cx="8276387" cy="5760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ja-JP" altLang="en-US" sz="240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r>
              <a:rPr lang="en-US" altLang="ja-JP" sz="240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40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生き埋めや閉じ込められた際の救助主体</a:t>
            </a:r>
            <a:r>
              <a:rPr lang="en-US" altLang="ja-JP" sz="2400" dirty="0" smtClean="0">
                <a:solidFill>
                  <a:prstClr val="black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/>
          </p:nvPr>
        </p:nvGraphicFramePr>
        <p:xfrm>
          <a:off x="0" y="2276872"/>
          <a:ext cx="8110320" cy="398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582728" y="352665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％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100392" y="314096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％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19818" y="4030873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％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975095" y="391093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％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54691" y="471031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％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89519" y="4416101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C00000"/>
                </a:solidFill>
              </a:rPr>
              <a:t>％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86484" y="6265775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（日本火災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学会：</a:t>
            </a:r>
            <a:r>
              <a:rPr kumimoji="1"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1995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年兵庫県南部地震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  における火災に関する調査報告書より</a:t>
            </a:r>
            <a:r>
              <a:rPr kumimoji="1"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484644" y="4482065"/>
            <a:ext cx="216024" cy="200055"/>
          </a:xfrm>
          <a:prstGeom prst="rect">
            <a:avLst/>
          </a:prstGeom>
          <a:solidFill>
            <a:srgbClr val="CCFF33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70992" y="5275717"/>
            <a:ext cx="216024" cy="200055"/>
          </a:xfrm>
          <a:prstGeom prst="rect">
            <a:avLst/>
          </a:prstGeom>
          <a:solidFill>
            <a:srgbClr val="FF99FF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470992" y="4882175"/>
            <a:ext cx="216024" cy="200055"/>
          </a:xfrm>
          <a:prstGeom prst="rect">
            <a:avLst/>
          </a:prstGeom>
          <a:solidFill>
            <a:srgbClr val="FFFF66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2278" y="4351260"/>
            <a:ext cx="7560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itchFamily="50" charset="-128"/>
                <a:ea typeface="HGP創英角ﾎﾟｯﾌﾟ体" pitchFamily="50" charset="-128"/>
              </a:rPr>
              <a:t>自助</a:t>
            </a:r>
            <a:endParaRPr kumimoji="1" lang="en-US" altLang="ja-JP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en-US" altLang="ja-JP" sz="7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2000" dirty="0" smtClean="0">
                <a:latin typeface="HGP創英角ﾎﾟｯﾌﾟ体" pitchFamily="50" charset="-128"/>
                <a:ea typeface="HGP創英角ﾎﾟｯﾌﾟ体" pitchFamily="50" charset="-128"/>
              </a:rPr>
              <a:t>共助</a:t>
            </a:r>
            <a:endParaRPr kumimoji="1" lang="en-US" altLang="ja-JP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en-US" altLang="ja-JP" sz="7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公助</a:t>
            </a:r>
            <a:endParaRPr kumimoji="1"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雲形吹き出し 8"/>
          <p:cNvSpPr/>
          <p:nvPr/>
        </p:nvSpPr>
        <p:spPr>
          <a:xfrm rot="591619">
            <a:off x="6326145" y="1363373"/>
            <a:ext cx="2784573" cy="1384287"/>
          </a:xfrm>
          <a:prstGeom prst="cloudCallout">
            <a:avLst>
              <a:gd name="adj1" fmla="val -23089"/>
              <a:gd name="adj2" fmla="val 71756"/>
            </a:avLst>
          </a:prstGeom>
          <a:solidFill>
            <a:srgbClr val="FFFFCC">
              <a:alpha val="50000"/>
            </a:srgb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自助が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7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割</a:t>
            </a:r>
            <a:endParaRPr kumimoji="1" lang="en-US" altLang="ja-JP" sz="24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共助が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3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割</a:t>
            </a:r>
            <a:endParaRPr kumimoji="1" lang="ja-JP" altLang="en-US" sz="24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5" name="雲形吹き出し 24"/>
          <p:cNvSpPr/>
          <p:nvPr/>
        </p:nvSpPr>
        <p:spPr>
          <a:xfrm rot="591619">
            <a:off x="4076008" y="4279985"/>
            <a:ext cx="1624984" cy="1075349"/>
          </a:xfrm>
          <a:prstGeom prst="cloudCallout">
            <a:avLst>
              <a:gd name="adj1" fmla="val -78965"/>
              <a:gd name="adj2" fmla="val 2331"/>
            </a:avLst>
          </a:prstGeom>
          <a:solidFill>
            <a:srgbClr val="FFFFCC">
              <a:alpha val="5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公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助</a:t>
            </a:r>
            <a:endParaRPr kumimoji="1" lang="en-US" altLang="ja-JP" sz="24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は </a:t>
            </a:r>
            <a:r>
              <a:rPr lang="en-US" altLang="ja-JP" sz="24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</a:t>
            </a:r>
            <a:r>
              <a:rPr kumimoji="1" lang="en-US" altLang="ja-JP" sz="9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％</a:t>
            </a:r>
            <a:endParaRPr kumimoji="1" lang="ja-JP" altLang="en-US" sz="24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23528" y="5877272"/>
            <a:ext cx="4752528" cy="817438"/>
          </a:xfrm>
          <a:prstGeom prst="roundRect">
            <a:avLst>
              <a:gd name="adj" fmla="val 2052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600" dirty="0">
                <a:solidFill>
                  <a:srgbClr val="C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ja-JP" altLang="en-US" sz="2600" dirty="0" smtClean="0">
                <a:solidFill>
                  <a:srgbClr val="C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まずは自助！　次に共助！</a:t>
            </a:r>
            <a:endParaRPr lang="en-US" altLang="ja-JP" sz="2600" dirty="0" smtClean="0">
              <a:solidFill>
                <a:srgbClr val="C0000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sz="2600" i="1" dirty="0">
                <a:solidFill>
                  <a:srgbClr val="C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公助はすぐに</a:t>
            </a:r>
            <a:r>
              <a:rPr lang="ja-JP" altLang="en-US" sz="2600" i="1" dirty="0" smtClean="0">
                <a:solidFill>
                  <a:srgbClr val="C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来ません</a:t>
            </a:r>
            <a:r>
              <a:rPr lang="en-US" altLang="ja-JP" sz="2600" i="1" dirty="0" smtClean="0">
                <a:solidFill>
                  <a:srgbClr val="C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!!</a:t>
            </a:r>
          </a:p>
        </p:txBody>
      </p:sp>
      <p:sp>
        <p:nvSpPr>
          <p:cNvPr id="26" name="コンテンツ プレースホルダー 1"/>
          <p:cNvSpPr txBox="1">
            <a:spLocks/>
          </p:cNvSpPr>
          <p:nvPr/>
        </p:nvSpPr>
        <p:spPr>
          <a:xfrm>
            <a:off x="107504" y="1628801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◇</a:t>
            </a:r>
            <a:r>
              <a:rPr lang="ja-JP" altLang="en-US" sz="1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2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阪神･淡路大震災 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（平成</a:t>
            </a:r>
            <a:r>
              <a:rPr lang="ja-JP" altLang="en-US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7</a:t>
            </a:r>
            <a:r>
              <a:rPr lang="en-US" altLang="ja-JP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年</a:t>
            </a:r>
            <a:r>
              <a:rPr lang="ja-JP" altLang="en-US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lang="en-US" altLang="ja-JP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ja-JP" altLang="en-US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17</a:t>
            </a:r>
            <a:r>
              <a:rPr lang="en-US" altLang="ja-JP" sz="8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日）</a:t>
            </a:r>
            <a:endParaRPr lang="en-US" altLang="ja-JP" sz="2400" dirty="0">
              <a:solidFill>
                <a:schemeClr val="tx2">
                  <a:lumMod val="50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8" name="タイトル 2"/>
          <p:cNvSpPr>
            <a:spLocks noGrp="1"/>
          </p:cNvSpPr>
          <p:nvPr>
            <p:ph type="title"/>
          </p:nvPr>
        </p:nvSpPr>
        <p:spPr>
          <a:xfrm>
            <a:off x="251520" y="554352"/>
            <a:ext cx="8706595" cy="714408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kumimoji="1" lang="ja-JP" altLang="en-US" sz="4000" dirty="0" smtClean="0">
                <a:latin typeface="HGP創英角ﾎﾟｯﾌﾟ体" pitchFamily="50" charset="-128"/>
                <a:ea typeface="HGP創英角ﾎﾟｯﾌﾟ体" pitchFamily="50" charset="-128"/>
              </a:rPr>
              <a:t>参考</a:t>
            </a:r>
            <a:r>
              <a:rPr kumimoji="1" lang="en-US" altLang="ja-JP" sz="4000" dirty="0" smtClean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r>
              <a:rPr kumimoji="1" lang="ja-JP" altLang="en-US" sz="4000" dirty="0" smtClean="0">
                <a:latin typeface="HGP創英角ﾎﾟｯﾌﾟ体" pitchFamily="50" charset="-128"/>
                <a:ea typeface="HGP創英角ﾎﾟｯﾌﾟ体" pitchFamily="50" charset="-128"/>
              </a:rPr>
              <a:t>地震の時に命を守ったのは？</a:t>
            </a:r>
            <a:endParaRPr kumimoji="1" lang="ja-JP" altLang="en-US" sz="4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9" name="テキスト ボックス 2"/>
          <p:cNvSpPr txBox="1">
            <a:spLocks noChangeArrowheads="1"/>
          </p:cNvSpPr>
          <p:nvPr/>
        </p:nvSpPr>
        <p:spPr bwMode="auto">
          <a:xfrm>
            <a:off x="35466" y="415697"/>
            <a:ext cx="2160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ＭＳ 明朝"/>
                <a:cs typeface="Times New Roman"/>
              </a:rPr>
              <a:t>参考資料１</a:t>
            </a:r>
          </a:p>
        </p:txBody>
      </p:sp>
    </p:spTree>
    <p:extLst>
      <p:ext uri="{BB962C8B-B14F-4D97-AF65-F5344CB8AC3E}">
        <p14:creationId xmlns:p14="http://schemas.microsoft.com/office/powerpoint/2010/main" val="421541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【参考】地震の時に命を守ったのは？</vt:lpstr>
    </vt:vector>
  </TitlesOfParts>
  <Company>古河市役所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【参考】地震の時に命を守ったのは？</dc:title>
  <dc:creator>村上 大樹</dc:creator>
  <cp:lastModifiedBy>村上 大樹</cp:lastModifiedBy>
  <cp:revision>4</cp:revision>
  <cp:lastPrinted>2019-05-08T05:21:06Z</cp:lastPrinted>
  <dcterms:created xsi:type="dcterms:W3CDTF">2019-01-31T05:23:28Z</dcterms:created>
  <dcterms:modified xsi:type="dcterms:W3CDTF">2019-05-08T05:22:35Z</dcterms:modified>
</cp:coreProperties>
</file>