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6" r:id="rId1"/>
  </p:sldMasterIdLst>
  <p:notesMasterIdLst>
    <p:notesMasterId r:id="rId4"/>
  </p:notesMasterIdLst>
  <p:sldIdLst>
    <p:sldId id="261" r:id="rId2"/>
    <p:sldId id="262" r:id="rId3"/>
  </p:sldIdLst>
  <p:sldSz cx="7775575" cy="10907713"/>
  <p:notesSz cx="6735763" cy="9866313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757"/>
    <a:srgbClr val="35B597"/>
    <a:srgbClr val="EC6D81"/>
    <a:srgbClr val="E40081"/>
    <a:srgbClr val="231815"/>
    <a:srgbClr val="221814"/>
    <a:srgbClr val="C23C5B"/>
    <a:srgbClr val="751C35"/>
    <a:srgbClr val="E94708"/>
    <a:srgbClr val="906E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30"/>
    <p:restoredTop sz="94660"/>
  </p:normalViewPr>
  <p:slideViewPr>
    <p:cSldViewPr snapToGrid="0">
      <p:cViewPr varScale="1">
        <p:scale>
          <a:sx n="43" d="100"/>
          <a:sy n="43" d="100"/>
        </p:scale>
        <p:origin x="3078" y="60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830" cy="495029"/>
          </a:xfrm>
          <a:prstGeom prst="rect">
            <a:avLst/>
          </a:prstGeom>
        </p:spPr>
        <p:txBody>
          <a:bodyPr vert="horz" lIns="90782" tIns="45391" rIns="90782" bIns="45391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1097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6" y="0"/>
            <a:ext cx="2918830" cy="495029"/>
          </a:xfrm>
          <a:prstGeom prst="rect">
            <a:avLst/>
          </a:prstGeom>
        </p:spPr>
        <p:txBody>
          <a:bodyPr vert="horz" lIns="90782" tIns="45391" rIns="90782" bIns="45391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098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1225" y="1231900"/>
            <a:ext cx="237331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82" tIns="45391" rIns="90782" bIns="45391" rtlCol="0" anchor="ctr"/>
          <a:lstStyle/>
          <a:p>
            <a:endParaRPr lang="ja-JP" altLang="en-US"/>
          </a:p>
        </p:txBody>
      </p:sp>
      <p:sp>
        <p:nvSpPr>
          <p:cNvPr id="1099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782" tIns="45391" rIns="90782" bIns="4539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0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288"/>
            <a:ext cx="2918830" cy="495028"/>
          </a:xfrm>
          <a:prstGeom prst="rect">
            <a:avLst/>
          </a:prstGeom>
        </p:spPr>
        <p:txBody>
          <a:bodyPr vert="horz" lIns="90782" tIns="45391" rIns="90782" bIns="45391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1101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6" y="9371288"/>
            <a:ext cx="2918830" cy="495028"/>
          </a:xfrm>
          <a:prstGeom prst="rect">
            <a:avLst/>
          </a:prstGeom>
        </p:spPr>
        <p:txBody>
          <a:bodyPr vert="horz" lIns="90782" tIns="45391" rIns="90782" bIns="45391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四角形 26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129" name="四角形 27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130" name="四角形 28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0782" tIns="45391" rIns="90782" bIns="45391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7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8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0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1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9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0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5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46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4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2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3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5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6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5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5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1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0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1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1078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9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3" name="Picture 23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7783747" cy="10908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104" name="Picture 8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0946" y="3444401"/>
            <a:ext cx="1429472" cy="26280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105" name="Picture 9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>
          <a:xfrm rot="10800000">
            <a:off x="5541369" y="3444401"/>
            <a:ext cx="1427959" cy="262522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106" name="TextBox 19"/>
          <p:cNvSpPr txBox="1"/>
          <p:nvPr/>
        </p:nvSpPr>
        <p:spPr>
          <a:xfrm>
            <a:off x="805523" y="3843458"/>
            <a:ext cx="6192683" cy="368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zh-CN" altLang="en-US" sz="1800" b="1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日 </a:t>
            </a:r>
            <a:r>
              <a:rPr lang="zh-CN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時 </a:t>
            </a:r>
            <a:r>
              <a:rPr lang="en-US" altLang="ja-JP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: </a:t>
            </a:r>
            <a:r>
              <a:rPr lang="ja-JP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令和７年</a:t>
            </a:r>
            <a:r>
              <a:rPr lang="en-US" altLang="ja-JP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11</a:t>
            </a:r>
            <a:r>
              <a:rPr lang="ja-JP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月1</a:t>
            </a:r>
            <a:r>
              <a:rPr lang="en-US" altLang="ja-JP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9</a:t>
            </a:r>
            <a:r>
              <a:rPr lang="ja-JP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日（水）午前10時～11時30分</a:t>
            </a:r>
            <a:endParaRPr lang="zh-CN" altLang="en-US" sz="1800" b="1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107" name="Rectangle 3"/>
          <p:cNvSpPr/>
          <p:nvPr/>
        </p:nvSpPr>
        <p:spPr>
          <a:xfrm>
            <a:off x="638821" y="643144"/>
            <a:ext cx="6521691" cy="52232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2800" dirty="0" smtClean="0">
                <a:ln w="19050">
                  <a:noFill/>
                  <a:prstDash val="solid"/>
                </a:ln>
                <a:solidFill>
                  <a:srgbClr val="EC6D81"/>
                </a:solidFill>
                <a:latin typeface="HGPSoeiKakugothicUB" pitchFamily="34" charset="-128"/>
                <a:ea typeface="HGPSoeiKakugothicUB" pitchFamily="34" charset="-128"/>
              </a:rPr>
              <a:t>令和７年度　古河市虐待ＤＶ防止講演会</a:t>
            </a:r>
            <a:endParaRPr lang="ja-JP" altLang="en-US" sz="2800" dirty="0">
              <a:ln w="19050">
                <a:noFill/>
                <a:prstDash val="solid"/>
              </a:ln>
              <a:solidFill>
                <a:srgbClr val="EC6D81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1108" name="Rectangle 65"/>
          <p:cNvSpPr/>
          <p:nvPr/>
        </p:nvSpPr>
        <p:spPr>
          <a:xfrm>
            <a:off x="685039" y="1480396"/>
            <a:ext cx="6527423" cy="196374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ts val="7300"/>
              </a:lnSpc>
            </a:pPr>
            <a:r>
              <a:rPr lang="ja-JP" altLang="en-US" sz="4000" dirty="0">
                <a:ln w="19050">
                  <a:noFill/>
                  <a:prstDash val="solid"/>
                </a:ln>
                <a:solidFill>
                  <a:srgbClr val="59575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SoeiKakugothicUB" pitchFamily="34" charset="-128"/>
                <a:ea typeface="HGPSoeiKakugothicUB" pitchFamily="34" charset="-128"/>
              </a:rPr>
              <a:t>医療機関における子ども虐待への対応 ～評価と連携～</a:t>
            </a:r>
          </a:p>
        </p:txBody>
      </p:sp>
      <p:sp>
        <p:nvSpPr>
          <p:cNvPr id="1109" name="TextBox 19"/>
          <p:cNvSpPr txBox="1"/>
          <p:nvPr/>
        </p:nvSpPr>
        <p:spPr>
          <a:xfrm>
            <a:off x="801471" y="3973695"/>
            <a:ext cx="6522979" cy="147643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endParaRPr lang="ja-JP" altLang="en-US" sz="1800" b="1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場 所 </a:t>
            </a:r>
            <a:r>
              <a:rPr lang="en-US" altLang="ja-JP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: </a:t>
            </a:r>
            <a:r>
              <a:rPr lang="ja-JP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古河市総和福祉センター「健康の駅」２階 視聴覚室</a:t>
            </a:r>
          </a:p>
          <a:p>
            <a:r>
              <a:rPr lang="ja-JP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　　　　　　　　　　　　　　(古河市駒羽根1501）</a:t>
            </a:r>
          </a:p>
          <a:p>
            <a:r>
              <a:rPr lang="ja-JP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定 員 </a:t>
            </a:r>
            <a:r>
              <a:rPr lang="en-US" altLang="ja-JP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:</a:t>
            </a:r>
            <a:r>
              <a:rPr lang="ja-JP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</a:t>
            </a:r>
            <a:r>
              <a:rPr lang="en-US" altLang="ja-JP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80</a:t>
            </a:r>
            <a:r>
              <a:rPr lang="ja-JP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名</a:t>
            </a:r>
          </a:p>
          <a:p>
            <a:r>
              <a:rPr lang="ja-JP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       ※定員になり次第、締め切らせていただきます。</a:t>
            </a:r>
          </a:p>
        </p:txBody>
      </p:sp>
      <p:sp>
        <p:nvSpPr>
          <p:cNvPr id="1110" name="TextBox 19"/>
          <p:cNvSpPr txBox="1"/>
          <p:nvPr/>
        </p:nvSpPr>
        <p:spPr>
          <a:xfrm>
            <a:off x="801735" y="4963586"/>
            <a:ext cx="6242531" cy="119943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endParaRPr lang="ja-JP" altLang="en-US" sz="1800" b="1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ja-JP" altLang="en-US" sz="1800" b="1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対 象</a:t>
            </a:r>
            <a:r>
              <a:rPr lang="zh-CN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</a:t>
            </a:r>
            <a:r>
              <a:rPr lang="en-US" altLang="ja-JP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: </a:t>
            </a:r>
            <a:r>
              <a:rPr lang="ja-JP" altLang="en-US" sz="16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保育所、幼稚園、小中学校、民生委員・児童委員、主任</a:t>
            </a:r>
            <a:endParaRPr lang="en-US" altLang="ja-JP" sz="1600" b="1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6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　 児童委員、放課後児童クラブ、興味関心のある市民等　</a:t>
            </a:r>
            <a:r>
              <a:rPr lang="ja-JP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　　　　　　　　</a:t>
            </a:r>
            <a:endParaRPr lang="en-US" altLang="zh-CN" sz="1800" b="1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111" name="TextBox 19"/>
          <p:cNvSpPr txBox="1"/>
          <p:nvPr/>
        </p:nvSpPr>
        <p:spPr>
          <a:xfrm>
            <a:off x="801736" y="5662571"/>
            <a:ext cx="5652000" cy="119943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endParaRPr lang="ja-JP" altLang="en-US" sz="1800" b="1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ja-JP" altLang="en-US" sz="1800" b="1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講 師</a:t>
            </a:r>
            <a:r>
              <a:rPr lang="zh-CN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</a:t>
            </a:r>
            <a:r>
              <a:rPr lang="en-US" altLang="ja-JP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: 茨城県立こども病院　本山 景一</a:t>
            </a:r>
            <a:r>
              <a:rPr lang="ja-JP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氏</a:t>
            </a:r>
            <a:endParaRPr lang="en-US" altLang="ja-JP" sz="1800" b="1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　　　　　　　　　　　　　　　</a:t>
            </a:r>
            <a:endParaRPr lang="en-US" altLang="ja-JP" sz="1800" b="1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112" name="テキスト ボックス 1"/>
          <p:cNvSpPr txBox="1"/>
          <p:nvPr/>
        </p:nvSpPr>
        <p:spPr>
          <a:xfrm>
            <a:off x="2350418" y="8953105"/>
            <a:ext cx="2036583" cy="8762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300" b="1" dirty="0" smtClean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600" b="1" dirty="0" smtClean="0">
                <a:solidFill>
                  <a:schemeClr val="tx1"/>
                </a:solidFill>
                <a:latin typeface="UD デジタル 教科書体 N-R"/>
                <a:ea typeface="UD デジタル 教科書体 N-R"/>
              </a:rPr>
              <a:t>〇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UD デジタル 教科書体 N-R"/>
                <a:ea typeface="UD デジタル 教科書体 N-R"/>
              </a:rPr>
              <a:t>体調が</a:t>
            </a:r>
            <a:r>
              <a:rPr lang="ja-JP" altLang="en-US" sz="1600" b="1" dirty="0" smtClean="0">
                <a:solidFill>
                  <a:schemeClr val="tx1"/>
                </a:solidFill>
                <a:latin typeface="UD デジタル 教科書体 N-R"/>
                <a:ea typeface="UD デジタル 教科書体 N-R"/>
              </a:rPr>
              <a:t>優れない</a:t>
            </a:r>
            <a:r>
              <a:rPr lang="ja-JP" altLang="en-US" sz="1600" b="1" dirty="0">
                <a:solidFill>
                  <a:schemeClr val="tx1"/>
                </a:solidFill>
                <a:latin typeface="UD デジタル 教科書体 N-R"/>
                <a:ea typeface="UD デジタル 教科書体 N-R"/>
              </a:rPr>
              <a:t>場合</a:t>
            </a:r>
            <a:r>
              <a:rPr lang="ja-JP" altLang="en-US" sz="1600" b="1" dirty="0" smtClean="0">
                <a:solidFill>
                  <a:schemeClr val="tx1"/>
                </a:solidFill>
                <a:latin typeface="UD デジタル 教科書体 N-R"/>
                <a:ea typeface="UD デジタル 教科書体 N-R"/>
              </a:rPr>
              <a:t>は参加をご遠慮ください。</a:t>
            </a:r>
          </a:p>
        </p:txBody>
      </p:sp>
      <p:sp>
        <p:nvSpPr>
          <p:cNvPr id="1113" name="テキスト ボックス 2"/>
          <p:cNvSpPr txBox="1"/>
          <p:nvPr/>
        </p:nvSpPr>
        <p:spPr>
          <a:xfrm>
            <a:off x="4374675" y="9016265"/>
            <a:ext cx="2805341" cy="1199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問い合わせ先</a:t>
            </a:r>
            <a:r>
              <a:rPr kumimoji="1"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sz="1400"/>
          </a:p>
          <a:p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古河市役所　子育て包括支援課</a:t>
            </a:r>
            <a:endParaRPr lang="en-US" altLang="ja-JP" sz="1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児童相談係</a:t>
            </a:r>
          </a:p>
          <a:p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TEL：</a:t>
            </a:r>
            <a:r>
              <a:rPr kumimoji="1"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0280-48-6884</a:t>
            </a:r>
            <a:endParaRPr sz="1400"/>
          </a:p>
          <a:p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担当：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佐藤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・松本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14" name="TextBox 19"/>
          <p:cNvSpPr txBox="1"/>
          <p:nvPr/>
        </p:nvSpPr>
        <p:spPr>
          <a:xfrm>
            <a:off x="801736" y="6629905"/>
            <a:ext cx="6620358" cy="64543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申 込</a:t>
            </a:r>
            <a:r>
              <a:rPr lang="zh-CN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</a:t>
            </a:r>
            <a:r>
              <a:rPr lang="en-US" altLang="ja-JP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: </a:t>
            </a:r>
            <a:r>
              <a:rPr lang="en-US" altLang="ja-JP" sz="1800" b="1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Web</a:t>
            </a:r>
            <a:r>
              <a:rPr lang="ja-JP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または</a:t>
            </a:r>
            <a:r>
              <a:rPr lang="en-US" altLang="ja-JP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FAX</a:t>
            </a:r>
            <a:r>
              <a:rPr lang="ja-JP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でお申込みください</a:t>
            </a:r>
            <a:r>
              <a:rPr lang="en-US" altLang="ja-JP" sz="16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【R7.11.18(火)</a:t>
            </a:r>
            <a:r>
              <a:rPr lang="ja-JP" altLang="en-US" sz="16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まで</a:t>
            </a:r>
            <a:r>
              <a:rPr lang="en-US" altLang="ja-JP" sz="16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  <a:p>
            <a:r>
              <a:rPr lang="ja-JP" altLang="en-US" sz="1800" b="1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</a:t>
            </a:r>
            <a:r>
              <a:rPr lang="ja-JP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① </a:t>
            </a:r>
            <a:r>
              <a:rPr lang="en-US" altLang="ja-JP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Web</a:t>
            </a:r>
            <a:r>
              <a:rPr lang="ja-JP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申込フォームから</a:t>
            </a:r>
            <a:endParaRPr lang="en-US" altLang="ja-JP" sz="1400" b="1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115" name="ホームベース 5"/>
          <p:cNvSpPr/>
          <p:nvPr/>
        </p:nvSpPr>
        <p:spPr>
          <a:xfrm>
            <a:off x="1962005" y="7284588"/>
            <a:ext cx="3851564" cy="669720"/>
          </a:xfrm>
          <a:prstGeom prst="homePlat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1600" dirty="0" smtClean="0">
                <a:solidFill>
                  <a:schemeClr val="tx1"/>
                </a:solidFill>
              </a:rPr>
              <a:t>【</a:t>
            </a:r>
            <a:r>
              <a:rPr kumimoji="1" lang="ja-JP" altLang="en-US" sz="1600" dirty="0" smtClean="0">
                <a:solidFill>
                  <a:schemeClr val="tx1"/>
                </a:solidFill>
              </a:rPr>
              <a:t>申込</a:t>
            </a:r>
            <a:r>
              <a:rPr kumimoji="1" lang="en-US" altLang="ja-JP" sz="1600" dirty="0" smtClean="0">
                <a:solidFill>
                  <a:schemeClr val="tx1"/>
                </a:solidFill>
              </a:rPr>
              <a:t>URL】</a:t>
            </a:r>
          </a:p>
          <a:p>
            <a:r>
              <a:rPr kumimoji="1" lang="ja-JP" altLang="en-US" sz="1600" dirty="0">
                <a:solidFill>
                  <a:schemeClr val="tx1"/>
                </a:solidFill>
              </a:rPr>
              <a:t>https://logoform.jp/form/WpUV/1191438</a:t>
            </a:r>
          </a:p>
        </p:txBody>
      </p:sp>
      <p:sp>
        <p:nvSpPr>
          <p:cNvPr id="1116" name="TextBox 19"/>
          <p:cNvSpPr txBox="1"/>
          <p:nvPr/>
        </p:nvSpPr>
        <p:spPr>
          <a:xfrm>
            <a:off x="718719" y="8096417"/>
            <a:ext cx="5735017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1800" b="1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</a:t>
            </a:r>
            <a:r>
              <a:rPr lang="ja-JP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 ② </a:t>
            </a:r>
            <a:r>
              <a:rPr lang="en-US" altLang="ja-JP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FAX</a:t>
            </a:r>
            <a:r>
              <a:rPr lang="ja-JP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で申込み ▶ 裏面の申込用紙をお使い</a:t>
            </a:r>
            <a:endParaRPr lang="en-US" altLang="ja-JP" sz="1800" b="1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800" b="1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</a:t>
            </a:r>
            <a:r>
              <a:rPr lang="ja-JP" altLang="en-US" sz="1800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　　　　　　　　　ください</a:t>
            </a:r>
            <a:endParaRPr lang="zh-CN" altLang="en-US" sz="1800" b="1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117" name="AutoShape 2" descr="QRコード"/>
          <p:cNvSpPr>
            <a:spLocks noChangeAspect="1" noChangeArrowheads="1"/>
          </p:cNvSpPr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118" name="テキスト 24"/>
          <p:cNvSpPr txBox="1"/>
          <p:nvPr/>
        </p:nvSpPr>
        <p:spPr>
          <a:xfrm>
            <a:off x="1251478" y="10507574"/>
            <a:ext cx="5394540" cy="4001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b="1">
                <a:solidFill>
                  <a:schemeClr val="tx1"/>
                </a:solidFill>
                <a:latin typeface="UD デジタル 教科書体 N-R"/>
                <a:ea typeface="UD デジタル 教科書体 N-R"/>
              </a:rPr>
              <a:t>主催：古河市・古河市虐待DV対策地域協議会</a:t>
            </a:r>
          </a:p>
        </p:txBody>
      </p:sp>
      <p:pic>
        <p:nvPicPr>
          <p:cNvPr id="1119" name="図 2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31952" y="7243292"/>
            <a:ext cx="710904" cy="710904"/>
          </a:xfrm>
          <a:prstGeom prst="rect">
            <a:avLst/>
          </a:prstGeom>
        </p:spPr>
      </p:pic>
      <p:pic>
        <p:nvPicPr>
          <p:cNvPr id="1120" name="Picture 32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0955" y="1256013"/>
            <a:ext cx="1429463" cy="262789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121" name="Picture 33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8743" y="1277012"/>
            <a:ext cx="1429463" cy="262789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122" name="Picture 35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8333" y="1277012"/>
            <a:ext cx="1429454" cy="26278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123" name="Picture 36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88631" y="1277021"/>
            <a:ext cx="1429454" cy="26278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124" name="Picture 37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2420" y="3444143"/>
            <a:ext cx="1429454" cy="26278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125" name="Picture 38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88631" y="3444143"/>
            <a:ext cx="1429454" cy="26278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126" name="図 2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8719" y="8559471"/>
            <a:ext cx="1663925" cy="166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290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2" name="図 3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36" y="-1"/>
            <a:ext cx="7582902" cy="10907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4325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0</TotalTime>
  <Words>282</Words>
  <Application>Microsoft Office PowerPoint</Application>
  <PresentationFormat>ユーザー設定</PresentationFormat>
  <Paragraphs>31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UDゴシック</vt:lpstr>
      <vt:lpstr>HGPSoeiKakugothicUB</vt:lpstr>
      <vt:lpstr>Meiryo UI</vt:lpstr>
      <vt:lpstr>ＭＳ Ｐゴシック</vt:lpstr>
      <vt:lpstr>UD デジタル 教科書体 N-R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27</cp:revision>
  <dcterms:created xsi:type="dcterms:W3CDTF">2016-07-29T12:48:25Z</dcterms:created>
  <dcterms:modified xsi:type="dcterms:W3CDTF">2025-09-18T00:40:11Z</dcterms:modified>
</cp:coreProperties>
</file>